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487C"/>
    <a:srgbClr val="396A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40" d="100"/>
          <a:sy n="140" d="100"/>
        </p:scale>
        <p:origin x="-804" y="-6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" t="13215" r="45" b="9475"/>
          <a:stretch/>
        </p:blipFill>
        <p:spPr>
          <a:xfrm>
            <a:off x="-6218" y="-7657"/>
            <a:ext cx="9186729" cy="473519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6218" y="-7657"/>
            <a:ext cx="9150218" cy="4735195"/>
          </a:xfrm>
          <a:prstGeom prst="rect">
            <a:avLst/>
          </a:prstGeom>
          <a:solidFill>
            <a:srgbClr val="DDCBAA">
              <a:alpha val="1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15179" y="-7657"/>
            <a:ext cx="9159179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-6218" y="4712479"/>
            <a:ext cx="9158186" cy="4363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-10698" y="4712479"/>
            <a:ext cx="91671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>
                <a:solidFill>
                  <a:schemeClr val="bg1"/>
                </a:solidFill>
                <a:latin typeface="+mj-lt"/>
              </a:rPr>
              <a:t>Γιατί η ιδιοκτησία είναι Ανθρώπινο Δικαίωμα!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 - Because</a:t>
            </a:r>
            <a:r>
              <a:rPr lang="en-US" sz="2000" b="1" baseline="0" dirty="0" smtClean="0">
                <a:solidFill>
                  <a:schemeClr val="bg1"/>
                </a:solidFill>
                <a:latin typeface="+mj-lt"/>
              </a:rPr>
              <a:t> property is a Human Right!</a:t>
            </a:r>
            <a:endParaRPr lang="el-GR" sz="20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468547" y="87178"/>
            <a:ext cx="2971626" cy="1370952"/>
            <a:chOff x="88206" y="113092"/>
            <a:chExt cx="2971626" cy="1370952"/>
          </a:xfrm>
        </p:grpSpPr>
        <p:sp>
          <p:nvSpPr>
            <p:cNvPr id="16" name="Rectangle 15"/>
            <p:cNvSpPr/>
            <p:nvPr userDrawn="1"/>
          </p:nvSpPr>
          <p:spPr>
            <a:xfrm>
              <a:off x="282042" y="573970"/>
              <a:ext cx="963930" cy="693255"/>
            </a:xfrm>
            <a:prstGeom prst="rect">
              <a:avLst/>
            </a:prstGeom>
            <a:solidFill>
              <a:srgbClr val="DDCB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7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80548891"/>
                </p:ext>
              </p:extLst>
            </p:nvPr>
          </p:nvGraphicFramePr>
          <p:xfrm>
            <a:off x="88206" y="113092"/>
            <a:ext cx="1415865" cy="13394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2" name="CorelDRAW" r:id="rId4" imgW="2602992" imgH="2508504" progId="CorelDRAW.Graphic.14">
                    <p:embed/>
                  </p:oleObj>
                </mc:Choice>
                <mc:Fallback>
                  <p:oleObj name="CorelDRAW" r:id="rId4" imgW="2602992" imgH="2508504" progId="CorelDRAW.Graphic.1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206" y="113092"/>
                          <a:ext cx="1415865" cy="13394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Rectangle 17"/>
            <p:cNvSpPr/>
            <p:nvPr/>
          </p:nvSpPr>
          <p:spPr>
            <a:xfrm>
              <a:off x="409516" y="1296977"/>
              <a:ext cx="771143" cy="962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19" name="TextBox 18"/>
            <p:cNvSpPr txBox="1"/>
            <p:nvPr userDrawn="1"/>
          </p:nvSpPr>
          <p:spPr>
            <a:xfrm>
              <a:off x="375647" y="1193091"/>
              <a:ext cx="8301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prstMaterial="dkEdge"/>
            </a:bodyPr>
            <a:lstStyle/>
            <a:p>
              <a:pPr algn="ctr"/>
              <a:r>
                <a:rPr lang="en-US" sz="1200" dirty="0" smtClean="0">
                  <a:ln w="3175">
                    <a:solidFill>
                      <a:srgbClr val="002060"/>
                    </a:solidFill>
                  </a:ln>
                  <a:solidFill>
                    <a:srgbClr val="C00000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Kozuka Gothic Pro H" pitchFamily="34" charset="-128"/>
                </a:rPr>
                <a:t>pomida.gr</a:t>
              </a:r>
              <a:endParaRPr lang="el-GR" sz="1200" dirty="0">
                <a:ln w="3175"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Kozuka Gothic Pro H" pitchFamily="34" charset="-128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9209" y="174184"/>
              <a:ext cx="1470623" cy="13098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598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E53977E-D765-4AAD-9FFD-7154646EB1F1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8C9D541-1555-4621-A01B-18D7FA9C9D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36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E53977E-D765-4AAD-9FFD-7154646EB1F1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8C9D541-1555-4621-A01B-18D7FA9C9D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66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E53977E-D765-4AAD-9FFD-7154646EB1F1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8C9D541-1555-4621-A01B-18D7FA9C9D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55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E53977E-D765-4AAD-9FFD-7154646EB1F1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8C9D541-1555-4621-A01B-18D7FA9C9D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90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E53977E-D765-4AAD-9FFD-7154646EB1F1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8C9D541-1555-4621-A01B-18D7FA9C9D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42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E53977E-D765-4AAD-9FFD-7154646EB1F1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8C9D541-1555-4621-A01B-18D7FA9C9D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39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E53977E-D765-4AAD-9FFD-7154646EB1F1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8C9D541-1555-4621-A01B-18D7FA9C9D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02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E53977E-D765-4AAD-9FFD-7154646EB1F1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8C9D541-1555-4621-A01B-18D7FA9C9D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46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E53977E-D765-4AAD-9FFD-7154646EB1F1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8C9D541-1555-4621-A01B-18D7FA9C9D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33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9946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jpeg"/><Relationship Id="rId7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1.jpeg"/><Relationship Id="rId7" Type="http://schemas.microsoft.com/office/2007/relationships/hdphoto" Target="../media/hdphoto4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microsoft.com/office/2007/relationships/hdphoto" Target="../media/hdphoto3.wdp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7.jpeg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0.jpeg"/><Relationship Id="rId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80528" y="868943"/>
            <a:ext cx="9195821" cy="4401205"/>
            <a:chOff x="-180528" y="868943"/>
            <a:chExt cx="9195821" cy="4401205"/>
          </a:xfrm>
        </p:grpSpPr>
        <p:grpSp>
          <p:nvGrpSpPr>
            <p:cNvPr id="8" name="Group 7"/>
            <p:cNvGrpSpPr/>
            <p:nvPr/>
          </p:nvGrpSpPr>
          <p:grpSpPr>
            <a:xfrm>
              <a:off x="-180528" y="868943"/>
              <a:ext cx="9195821" cy="4401205"/>
              <a:chOff x="-180636" y="946525"/>
              <a:chExt cx="9195821" cy="4401205"/>
            </a:xfrm>
          </p:grpSpPr>
          <p:sp>
            <p:nvSpPr>
              <p:cNvPr id="9" name="TextBox 8"/>
              <p:cNvSpPr txBox="1"/>
              <p:nvPr userDrawn="1"/>
            </p:nvSpPr>
            <p:spPr>
              <a:xfrm>
                <a:off x="-180636" y="946525"/>
                <a:ext cx="4269993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extrusionH="57150" prstMaterial="dkEdge">
                  <a:bevelT w="38100" h="38100" prst="angle"/>
                </a:sp3d>
              </a:bodyPr>
              <a:lstStyle/>
              <a:p>
                <a:pPr algn="ctr"/>
                <a:r>
                  <a:rPr lang="en-US" sz="28000" dirty="0" smtClean="0">
                    <a:ln>
                      <a:solidFill>
                        <a:schemeClr val="accent1">
                          <a:shade val="50000"/>
                        </a:schemeClr>
                      </a:solidFill>
                    </a:ln>
                    <a:solidFill>
                      <a:srgbClr val="94773C"/>
                    </a:solidFill>
                    <a:effectLst>
                      <a:outerShdw blurRad="76200" dist="38100" dir="5400000" sx="94000" sy="94000" algn="tr" rotWithShape="0">
                        <a:schemeClr val="tx2">
                          <a:lumMod val="50000"/>
                        </a:schemeClr>
                      </a:outerShdw>
                    </a:effectLst>
                    <a:latin typeface="Century Gothic" panose="020B0502020202020204" pitchFamily="34" charset="0"/>
                    <a:ea typeface="Kozuka Gothic Pro H" pitchFamily="34" charset="-128"/>
                  </a:rPr>
                  <a:t>36</a:t>
                </a:r>
                <a:endParaRPr lang="el-GR" sz="28000" dirty="0">
                  <a:ln>
                    <a:solidFill>
                      <a:schemeClr val="accent1">
                        <a:shade val="50000"/>
                      </a:schemeClr>
                    </a:solidFill>
                  </a:ln>
                  <a:solidFill>
                    <a:srgbClr val="94773C"/>
                  </a:solidFill>
                  <a:effectLst>
                    <a:outerShdw blurRad="76200" dist="38100" dir="5400000" sx="94000" sy="94000" algn="tr" rotWithShape="0">
                      <a:schemeClr val="tx2">
                        <a:lumMod val="50000"/>
                      </a:schemeClr>
                    </a:outerShdw>
                  </a:effectLst>
                  <a:latin typeface="Century Gothic" panose="020B0502020202020204" pitchFamily="34" charset="0"/>
                  <a:ea typeface="Kozuka Gothic Pro H" pitchFamily="34" charset="-128"/>
                </a:endParaRPr>
              </a:p>
            </p:txBody>
          </p:sp>
          <p:sp>
            <p:nvSpPr>
              <p:cNvPr id="10" name="Rectangle 9"/>
              <p:cNvSpPr/>
              <p:nvPr userDrawn="1"/>
            </p:nvSpPr>
            <p:spPr>
              <a:xfrm>
                <a:off x="2555776" y="2832189"/>
                <a:ext cx="6459409" cy="17851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:r>
                  <a:rPr lang="el-GR" sz="5500" b="1" spc="300" baseline="0" dirty="0" smtClean="0">
                    <a:ln w="25400">
                      <a:solidFill>
                        <a:schemeClr val="bg2">
                          <a:lumMod val="75000"/>
                        </a:schemeClr>
                      </a:solidFill>
                    </a:ln>
                    <a:solidFill>
                      <a:schemeClr val="tx2">
                        <a:lumMod val="50000"/>
                      </a:schemeClr>
                    </a:solidFill>
                    <a:effectLst>
                      <a:innerShdw blurRad="63500" dist="50800">
                        <a:schemeClr val="tx2">
                          <a:lumMod val="50000"/>
                          <a:alpha val="79000"/>
                        </a:schemeClr>
                      </a:innerShdw>
                    </a:effectLst>
                  </a:rPr>
                  <a:t>Πανελλήνιο Ετήσιο Συνέδριο ΠΟΜΙΔΑ</a:t>
                </a:r>
                <a:endParaRPr lang="el-GR" sz="5500" b="1" spc="300" baseline="0" dirty="0">
                  <a:ln w="25400">
                    <a:solidFill>
                      <a:schemeClr val="bg2">
                        <a:lumMod val="75000"/>
                      </a:schemeClr>
                    </a:solidFill>
                  </a:ln>
                  <a:solidFill>
                    <a:schemeClr val="tx2">
                      <a:lumMod val="50000"/>
                    </a:schemeClr>
                  </a:solidFill>
                  <a:effectLst>
                    <a:innerShdw blurRad="63500" dist="50800">
                      <a:schemeClr val="tx2">
                        <a:lumMod val="50000"/>
                        <a:alpha val="79000"/>
                      </a:schemeClr>
                    </a:innerShdw>
                  </a:effectLst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3426822" y="1308890"/>
              <a:ext cx="1224136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 prstMaterial="dkEdge">
                <a:bevelT w="38100" h="38100" prst="angle"/>
              </a:sp3d>
            </a:bodyPr>
            <a:lstStyle/>
            <a:p>
              <a:pPr algn="ctr"/>
              <a:r>
                <a:rPr lang="en-US" sz="11000" dirty="0" smtClean="0">
                  <a:ln>
                    <a:solidFill>
                      <a:schemeClr val="accent1">
                        <a:shade val="50000"/>
                      </a:schemeClr>
                    </a:solidFill>
                  </a:ln>
                  <a:solidFill>
                    <a:srgbClr val="94773C"/>
                  </a:solidFill>
                  <a:effectLst>
                    <a:outerShdw blurRad="76200" dist="38100" dir="5400000" sx="94000" sy="94000" algn="tr" rotWithShape="0">
                      <a:schemeClr val="tx2">
                        <a:lumMod val="50000"/>
                      </a:schemeClr>
                    </a:outerShdw>
                  </a:effectLst>
                  <a:latin typeface="Century Gothic" panose="020B0502020202020204" pitchFamily="34" charset="0"/>
                  <a:ea typeface="Kozuka Gothic Pro H" pitchFamily="34" charset="-128"/>
                </a:rPr>
                <a:t>o</a:t>
              </a:r>
              <a:endParaRPr lang="el-GR" sz="11000" dirty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94773C"/>
                </a:solidFill>
                <a:effectLst>
                  <a:outerShdw blurRad="76200" dist="38100" dir="5400000" sx="94000" sy="94000" algn="tr" rotWithShape="0">
                    <a:schemeClr val="tx2">
                      <a:lumMod val="50000"/>
                    </a:schemeClr>
                  </a:outerShdw>
                </a:effectLst>
                <a:latin typeface="Century Gothic" panose="020B0502020202020204" pitchFamily="34" charset="0"/>
                <a:ea typeface="Kozuka Gothic Pro H" pitchFamily="34" charset="-128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0" y="2283718"/>
            <a:ext cx="91440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3600" dirty="0" smtClean="0">
                <a:ln w="15875">
                  <a:solidFill>
                    <a:srgbClr val="28487C"/>
                  </a:solidFill>
                </a:ln>
                <a:solidFill>
                  <a:srgbClr val="396AB3"/>
                </a:solidFill>
                <a:effectLst>
                  <a:reflection blurRad="63500" stA="21000" endPos="47000" dir="5400000" sy="-100000" algn="bl" rotWithShape="0"/>
                </a:effectLst>
                <a:latin typeface="Century Gothic" panose="020B0502020202020204" pitchFamily="34" charset="0"/>
              </a:rPr>
              <a:t>Οικονομία Διαμοιρασμού:</a:t>
            </a:r>
          </a:p>
          <a:p>
            <a:pPr algn="ctr"/>
            <a:r>
              <a:rPr lang="el-GR" sz="3600" dirty="0" smtClean="0">
                <a:ln w="15875">
                  <a:solidFill>
                    <a:srgbClr val="28487C"/>
                  </a:solidFill>
                </a:ln>
                <a:solidFill>
                  <a:srgbClr val="396AB3"/>
                </a:solidFill>
                <a:effectLst>
                  <a:reflection blurRad="63500" stA="21000" endPos="47000" dir="5400000" sy="-100000" algn="bl" rotWithShape="0"/>
                </a:effectLst>
                <a:latin typeface="Century Gothic" panose="020B0502020202020204" pitchFamily="34" charset="0"/>
              </a:rPr>
              <a:t>Δυνατότητες και Περιορισμοί</a:t>
            </a:r>
            <a:endParaRPr lang="en-GB" sz="3600" dirty="0">
              <a:ln w="15875">
                <a:solidFill>
                  <a:srgbClr val="28487C"/>
                </a:solidFill>
              </a:ln>
              <a:solidFill>
                <a:srgbClr val="396AB3"/>
              </a:solidFill>
              <a:effectLst>
                <a:reflection blurRad="63500" stA="21000" endPos="47000" dir="5400000" sy="-100000" algn="bl" rotWithShape="0"/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5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reathtaking view, amazing design!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739" y="771550"/>
            <a:ext cx="3404292" cy="255321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Breathtaking view, amazing design!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600" y="770400"/>
            <a:ext cx="3404292" cy="255321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ÎÏÎ¿ÏÎ­Î»ÎµÏÎ¼Î± ÎµÎ¹ÎºÏÎ½Î±Ï Î³Î¹Î± friendly peopl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480" y="1900202"/>
            <a:ext cx="3012386" cy="169028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ÎÏÎ¿ÏÎ­Î»ÎµÏÎ¼Î± ÎµÎ¹ÎºÏÎ½Î±Ï Î³Î¹Î± friendly people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800" y="1900800"/>
            <a:ext cx="3012386" cy="169028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ÎÏÎ¿ÏÎ­Î»ÎµÏÎ¼Î± ÎµÎ¹ÎºÏÎ½Î±Ï Î³Î¹Î± airbnb booki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10" t="7854" r="23418" b="2121"/>
          <a:stretch/>
        </p:blipFill>
        <p:spPr bwMode="auto">
          <a:xfrm>
            <a:off x="6516216" y="2080900"/>
            <a:ext cx="3343621" cy="263930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200108" y="2926537"/>
            <a:ext cx="810404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300"/>
              </a:spcBef>
              <a:buBlip>
                <a:blip r:embed="rId9"/>
              </a:buBlip>
            </a:pPr>
            <a:r>
              <a:rPr lang="el-GR" b="1" dirty="0" smtClean="0">
                <a:solidFill>
                  <a:srgbClr val="28487C"/>
                </a:solidFill>
              </a:rPr>
              <a:t>Αστικές μισθώσεις κατοικίας χωρίς αλλαγή χρήσης.</a:t>
            </a:r>
            <a:endParaRPr lang="el-GR" b="1" i="1" dirty="0" smtClean="0">
              <a:solidFill>
                <a:srgbClr val="28487C"/>
              </a:solidFill>
            </a:endParaRPr>
          </a:p>
          <a:p>
            <a:pPr marL="285750" indent="-285750">
              <a:spcBef>
                <a:spcPts val="300"/>
              </a:spcBef>
              <a:buBlip>
                <a:blip r:embed="rId9"/>
              </a:buBlip>
            </a:pPr>
            <a:r>
              <a:rPr lang="el-GR" b="1" dirty="0" smtClean="0">
                <a:solidFill>
                  <a:srgbClr val="28487C"/>
                </a:solidFill>
              </a:rPr>
              <a:t>Παροχή καταλύματος χωρίς υπηρεσίες.</a:t>
            </a:r>
            <a:endParaRPr lang="en-GB" b="1" dirty="0">
              <a:solidFill>
                <a:srgbClr val="28487C"/>
              </a:solidFill>
            </a:endParaRPr>
          </a:p>
          <a:p>
            <a:pPr marL="285750" indent="-285750">
              <a:spcBef>
                <a:spcPts val="300"/>
              </a:spcBef>
              <a:buBlip>
                <a:blip r:embed="rId9"/>
              </a:buBlip>
            </a:pPr>
            <a:r>
              <a:rPr lang="el-GR" b="1" dirty="0" smtClean="0">
                <a:solidFill>
                  <a:srgbClr val="28487C"/>
                </a:solidFill>
              </a:rPr>
              <a:t>Δυνατότητα άσκησης από φυσικά πρόσωπα – μη επιτηδευματίες.</a:t>
            </a:r>
            <a:endParaRPr lang="en-GB" b="1" dirty="0">
              <a:solidFill>
                <a:srgbClr val="28487C"/>
              </a:solidFill>
            </a:endParaRPr>
          </a:p>
          <a:p>
            <a:pPr marL="285750" indent="-285750">
              <a:spcBef>
                <a:spcPts val="300"/>
              </a:spcBef>
              <a:buBlip>
                <a:blip r:embed="rId9"/>
              </a:buBlip>
            </a:pPr>
            <a:r>
              <a:rPr lang="el-GR" b="1" dirty="0" smtClean="0">
                <a:solidFill>
                  <a:srgbClr val="28487C"/>
                </a:solidFill>
              </a:rPr>
              <a:t>Αξιοποίηση υπάρχοντος κτιριακού, αλλά και ανθρώπινου δυναμικού.</a:t>
            </a:r>
            <a:endParaRPr lang="en-GB" b="1" dirty="0">
              <a:solidFill>
                <a:srgbClr val="28487C"/>
              </a:solidFill>
            </a:endParaRPr>
          </a:p>
          <a:p>
            <a:pPr marL="285750" indent="-285750">
              <a:spcBef>
                <a:spcPts val="300"/>
              </a:spcBef>
              <a:buBlip>
                <a:blip r:embed="rId9"/>
              </a:buBlip>
            </a:pPr>
            <a:r>
              <a:rPr lang="el-GR" b="1" dirty="0" smtClean="0">
                <a:solidFill>
                  <a:srgbClr val="28487C"/>
                </a:solidFill>
              </a:rPr>
              <a:t>Έδραση στις νέες διαδικτυακές τεχνολογίες και στις παγκόσμιες πλατφόρμες.</a:t>
            </a:r>
            <a:endParaRPr lang="en-GB" b="1" dirty="0">
              <a:solidFill>
                <a:srgbClr val="28487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53" y="2211710"/>
            <a:ext cx="7708039" cy="6848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el-GR" dirty="0" smtClean="0">
                <a:ln w="15875">
                  <a:solidFill>
                    <a:srgbClr val="28487C"/>
                  </a:solidFill>
                </a:ln>
                <a:solidFill>
                  <a:srgbClr val="396AB3"/>
                </a:solidFill>
                <a:effectLst>
                  <a:reflection blurRad="63500" stA="21000" endPos="47000" dir="5400000" sy="-100000" algn="bl" rotWithShape="0"/>
                </a:effectLst>
                <a:latin typeface="Century Gothic" panose="020B0502020202020204" pitchFamily="34" charset="0"/>
              </a:rPr>
              <a:t>Τα χαρακτηριστικά της δραστηριότητας</a:t>
            </a:r>
          </a:p>
          <a:p>
            <a:pPr algn="ctr">
              <a:spcBef>
                <a:spcPts val="300"/>
              </a:spcBef>
            </a:pPr>
            <a:r>
              <a:rPr lang="el-GR" dirty="0" smtClean="0">
                <a:ln w="15875">
                  <a:solidFill>
                    <a:srgbClr val="28487C"/>
                  </a:solidFill>
                </a:ln>
                <a:solidFill>
                  <a:srgbClr val="396AB3"/>
                </a:solidFill>
                <a:effectLst>
                  <a:reflection blurRad="63500" stA="21000" endPos="47000" dir="5400000" sy="-100000" algn="bl" rotWithShape="0"/>
                </a:effectLst>
                <a:latin typeface="Century Gothic" panose="020B0502020202020204" pitchFamily="34" charset="0"/>
              </a:rPr>
              <a:t>των βραχυχρόνιων μισθώσεων:</a:t>
            </a:r>
            <a:endParaRPr lang="en-GB" dirty="0">
              <a:ln w="15875">
                <a:solidFill>
                  <a:srgbClr val="28487C"/>
                </a:solidFill>
              </a:ln>
              <a:solidFill>
                <a:srgbClr val="396AB3"/>
              </a:solidFill>
              <a:effectLst>
                <a:reflection blurRad="63500" stA="21000" endPos="47000" dir="5400000" sy="-100000" algn="bl" rotWithShape="0"/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31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00108" y="2022453"/>
            <a:ext cx="754024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300"/>
              </a:spcBef>
              <a:buBlip>
                <a:blip r:embed="rId2"/>
              </a:buBlip>
            </a:pPr>
            <a:r>
              <a:rPr lang="el-GR" b="1" dirty="0" smtClean="0">
                <a:solidFill>
                  <a:srgbClr val="28487C"/>
                </a:solidFill>
              </a:rPr>
              <a:t>Εγγραφή σε ειδικό ηλεκτρονικό μητρώο της Α.Α.Δ.Ε. και λήψη αριθμού μητρώου (Α.Μ.Α.) ανά εκιμισθωούμενο χώρο και διαχειριστή.</a:t>
            </a:r>
            <a:endParaRPr lang="el-GR" b="1" i="1" dirty="0" smtClean="0">
              <a:solidFill>
                <a:srgbClr val="28487C"/>
              </a:solidFill>
            </a:endParaRPr>
          </a:p>
          <a:p>
            <a:pPr marL="285750" indent="-285750" algn="just">
              <a:spcBef>
                <a:spcPts val="300"/>
              </a:spcBef>
              <a:buBlip>
                <a:blip r:embed="rId2"/>
              </a:buBlip>
            </a:pPr>
            <a:r>
              <a:rPr lang="el-GR" b="1" dirty="0" smtClean="0">
                <a:solidFill>
                  <a:srgbClr val="28487C"/>
                </a:solidFill>
              </a:rPr>
              <a:t>Δήλωση πραγματοποιηθησών διανυκτερεύσεων μέχρι τις 20 του επόμενου μήνα από την αναχώρηση του επισκέπτη.</a:t>
            </a:r>
            <a:endParaRPr lang="en-GB" b="1" dirty="0">
              <a:solidFill>
                <a:srgbClr val="28487C"/>
              </a:solidFill>
            </a:endParaRPr>
          </a:p>
          <a:p>
            <a:pPr marL="285750" indent="-285750" algn="just">
              <a:spcBef>
                <a:spcPts val="300"/>
              </a:spcBef>
              <a:buBlip>
                <a:blip r:embed="rId2"/>
              </a:buBlip>
            </a:pPr>
            <a:r>
              <a:rPr lang="el-GR" b="1" dirty="0" smtClean="0">
                <a:solidFill>
                  <a:srgbClr val="28487C"/>
                </a:solidFill>
              </a:rPr>
              <a:t>Το μίσθωμα δεν βαρύνεται με Φ.Π.Α. ούτε με τέλος χαρτοσήμου, επειδή πρόκειται για μίσθωση κατοικίας.</a:t>
            </a:r>
            <a:endParaRPr lang="en-GB" b="1" dirty="0">
              <a:solidFill>
                <a:srgbClr val="28487C"/>
              </a:solidFill>
            </a:endParaRPr>
          </a:p>
          <a:p>
            <a:pPr marL="285750" indent="-285750" algn="just">
              <a:spcBef>
                <a:spcPts val="300"/>
              </a:spcBef>
              <a:buBlip>
                <a:blip r:embed="rId2"/>
              </a:buBlip>
            </a:pPr>
            <a:r>
              <a:rPr lang="el-GR" b="1" dirty="0" smtClean="0">
                <a:solidFill>
                  <a:srgbClr val="28487C"/>
                </a:solidFill>
              </a:rPr>
              <a:t>Φορολόγηση σύμφωνα με την τρέχουσα κλίμακα της φορολογίας μισθωμάτων φυσικών ή νομικών προσώπων.</a:t>
            </a:r>
            <a:endParaRPr lang="en-GB" b="1" dirty="0">
              <a:solidFill>
                <a:srgbClr val="28487C"/>
              </a:solidFill>
            </a:endParaRPr>
          </a:p>
          <a:p>
            <a:pPr marL="285750" indent="-285750" algn="just">
              <a:spcBef>
                <a:spcPts val="300"/>
              </a:spcBef>
              <a:buBlip>
                <a:blip r:embed="rId2"/>
              </a:buBlip>
            </a:pPr>
            <a:r>
              <a:rPr lang="el-GR" b="1" dirty="0" smtClean="0">
                <a:solidFill>
                  <a:srgbClr val="28487C"/>
                </a:solidFill>
              </a:rPr>
              <a:t>Δεν προβλέπεται οποιαδήποτε έκπτωση δαπάνων στα φυσικά πρόσωπα.</a:t>
            </a:r>
            <a:endParaRPr lang="en-GB" b="1" dirty="0">
              <a:solidFill>
                <a:srgbClr val="28487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53" y="1563638"/>
            <a:ext cx="770803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el-GR" dirty="0" smtClean="0">
                <a:ln w="15875">
                  <a:solidFill>
                    <a:srgbClr val="28487C"/>
                  </a:solidFill>
                </a:ln>
                <a:solidFill>
                  <a:srgbClr val="396AB3"/>
                </a:solidFill>
                <a:effectLst>
                  <a:reflection blurRad="63500" stA="21000" endPos="47000" dir="5400000" sy="-100000" algn="bl" rotWithShape="0"/>
                </a:effectLst>
                <a:latin typeface="Century Gothic" panose="020B0502020202020204" pitchFamily="34" charset="0"/>
              </a:rPr>
              <a:t>Φορολογική μεταχείριση:</a:t>
            </a:r>
            <a:endParaRPr lang="en-GB" dirty="0">
              <a:ln w="15875">
                <a:solidFill>
                  <a:srgbClr val="28487C"/>
                </a:solidFill>
              </a:ln>
              <a:solidFill>
                <a:srgbClr val="396AB3"/>
              </a:solidFill>
              <a:effectLst>
                <a:reflection blurRad="63500" stA="21000" endPos="47000" dir="5400000" sy="-100000" algn="bl" rotWithShape="0"/>
              </a:effectLst>
              <a:latin typeface="Century Gothic" panose="020B0502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560" y="-524594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04180" y="2005359"/>
            <a:ext cx="7612112" cy="26663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6754917"/>
              </p:ext>
            </p:extLst>
          </p:nvPr>
        </p:nvGraphicFramePr>
        <p:xfrm>
          <a:off x="154493" y="2070330"/>
          <a:ext cx="7511486" cy="26014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4884"/>
                <a:gridCol w="1531468"/>
                <a:gridCol w="218781"/>
                <a:gridCol w="2114884"/>
                <a:gridCol w="1531469"/>
              </a:tblGrid>
              <a:tr h="439554">
                <a:tc gridSpan="2"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Φυσικά Πρόσωπα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Νομικά Πρόσωπα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439554"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solidFill>
                            <a:srgbClr val="002060"/>
                          </a:solidFill>
                        </a:rPr>
                        <a:t>Εισόδημα</a:t>
                      </a:r>
                      <a:endParaRPr lang="en-GB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solidFill>
                            <a:srgbClr val="002060"/>
                          </a:solidFill>
                        </a:rPr>
                        <a:t>Συντελεστής</a:t>
                      </a:r>
                      <a:endParaRPr lang="en-GB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28487C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solidFill>
                            <a:srgbClr val="002060"/>
                          </a:solidFill>
                        </a:rPr>
                        <a:t>Εισόδημα</a:t>
                      </a:r>
                      <a:endParaRPr lang="en-GB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solidFill>
                            <a:srgbClr val="002060"/>
                          </a:solidFill>
                        </a:rPr>
                        <a:t>Συντελεστής</a:t>
                      </a:r>
                      <a:endParaRPr lang="en-GB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03648"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28487C"/>
                          </a:solidFill>
                        </a:rPr>
                        <a:t>Έως 12.000€</a:t>
                      </a:r>
                      <a:endParaRPr lang="en-GB" b="1" dirty="0">
                        <a:solidFill>
                          <a:srgbClr val="28487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solidFill>
                            <a:srgbClr val="28487C"/>
                          </a:solidFill>
                        </a:rPr>
                        <a:t>15%</a:t>
                      </a:r>
                      <a:endParaRPr lang="en-GB" b="1" dirty="0">
                        <a:solidFill>
                          <a:srgbClr val="28487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rgbClr val="28487C"/>
                        </a:solidFill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28487C"/>
                          </a:solidFill>
                        </a:rPr>
                        <a:t>Συνολικό εισόδημα</a:t>
                      </a:r>
                      <a:endParaRPr lang="en-GB" b="1" dirty="0">
                        <a:solidFill>
                          <a:srgbClr val="28487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solidFill>
                            <a:srgbClr val="28487C"/>
                          </a:solidFill>
                        </a:rPr>
                        <a:t>29%</a:t>
                      </a:r>
                      <a:endParaRPr lang="en-GB" b="1" dirty="0">
                        <a:solidFill>
                          <a:srgbClr val="28487C"/>
                        </a:solidFill>
                      </a:endParaRPr>
                    </a:p>
                  </a:txBody>
                  <a:tcPr anchor="ctr"/>
                </a:tc>
              </a:tr>
              <a:tr h="439554"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28487C"/>
                          </a:solidFill>
                        </a:rPr>
                        <a:t>12.000-35.000€</a:t>
                      </a:r>
                      <a:endParaRPr lang="en-GB" b="1" dirty="0">
                        <a:solidFill>
                          <a:srgbClr val="28487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solidFill>
                            <a:srgbClr val="28487C"/>
                          </a:solidFill>
                        </a:rPr>
                        <a:t>35%</a:t>
                      </a:r>
                      <a:endParaRPr lang="en-GB" b="1" dirty="0">
                        <a:solidFill>
                          <a:srgbClr val="28487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rgbClr val="28487C"/>
                        </a:solidFill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rgbClr val="28487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b="1">
                        <a:solidFill>
                          <a:srgbClr val="28487C"/>
                        </a:solidFill>
                      </a:endParaRPr>
                    </a:p>
                  </a:txBody>
                  <a:tcPr anchor="ctr"/>
                </a:tc>
              </a:tr>
              <a:tr h="439554"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28487C"/>
                          </a:solidFill>
                        </a:rPr>
                        <a:t>Άνω των 35.000€</a:t>
                      </a:r>
                      <a:endParaRPr lang="en-GB" b="1" dirty="0">
                        <a:solidFill>
                          <a:srgbClr val="28487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solidFill>
                            <a:srgbClr val="28487C"/>
                          </a:solidFill>
                        </a:rPr>
                        <a:t>45%</a:t>
                      </a:r>
                      <a:endParaRPr lang="en-GB" b="1" dirty="0">
                        <a:solidFill>
                          <a:srgbClr val="28487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rgbClr val="28487C"/>
                        </a:solidFill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rgbClr val="28487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rgbClr val="28487C"/>
                        </a:solidFill>
                      </a:endParaRPr>
                    </a:p>
                  </a:txBody>
                  <a:tcPr anchor="ctr"/>
                </a:tc>
              </a:tr>
              <a:tr h="439554">
                <a:tc gridSpan="2"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solidFill>
                            <a:srgbClr val="28487C"/>
                          </a:solidFill>
                        </a:rPr>
                        <a:t>+ Εισφορά Αλληλεγγύης</a:t>
                      </a:r>
                      <a:endParaRPr lang="en-GB" b="1" dirty="0">
                        <a:solidFill>
                          <a:srgbClr val="28487C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rgbClr val="28487C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rgbClr val="28487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rgbClr val="28487C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709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  <p:bldP spid="14" grpId="0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ÎÏÎ¿ÏÎ­Î»ÎµÏÎ¼Î± ÎµÎ¹ÎºÏÎ½Î±Ï Î³Î¹Î± renovation wor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444" y="771550"/>
            <a:ext cx="3420046" cy="230425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ÎÏÎ¿ÏÎ­Î»ÎµÏÎ¼Î± ÎµÎ¹ÎºÏÎ½Î±Ï Î³Î¹Î± renovation works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800" y="779343"/>
            <a:ext cx="3420046" cy="230425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ÎÏÎ¿ÏÎ­Î»ÎµÏÎ¼Î± ÎµÎ¹ÎºÏÎ½Î±Ï Î³Î¹Î± big famil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354" y="1774064"/>
            <a:ext cx="2879753" cy="203982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ÎÏÎ¿ÏÎ­Î»ÎµÏÎ¼Î± ÎµÎ¹ÎºÏÎ½Î±Ï Î³Î¹Î± big family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400" y="1774800"/>
            <a:ext cx="2879753" cy="203982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ÎÏÎ¿ÏÎ­Î»ÎµÏÎ¼Î± ÎµÎ¹ÎºÏÎ½Î±Ï Î³Î¹Î± Î±ÏÎ¾Î·ÏÎ· ÎµÏÏÎ´ÏÎ½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208" y="2468382"/>
            <a:ext cx="2812044" cy="184470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0" y="1811020"/>
            <a:ext cx="770803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el-GR" dirty="0" smtClean="0">
                <a:ln w="15875">
                  <a:solidFill>
                    <a:srgbClr val="28487C"/>
                  </a:solidFill>
                </a:ln>
                <a:solidFill>
                  <a:srgbClr val="396AB3"/>
                </a:solidFill>
                <a:effectLst>
                  <a:reflection blurRad="63500" stA="21000" endPos="47000" dir="5400000" sy="-100000" algn="bl" rotWithShape="0"/>
                </a:effectLst>
                <a:latin typeface="Century Gothic" panose="020B0502020202020204" pitchFamily="34" charset="0"/>
              </a:rPr>
              <a:t>Τα αποτελέσματα της δραστηριότητας αυτής:</a:t>
            </a:r>
            <a:endParaRPr lang="en-GB" dirty="0">
              <a:ln w="15875">
                <a:solidFill>
                  <a:srgbClr val="28487C"/>
                </a:solidFill>
              </a:ln>
              <a:solidFill>
                <a:srgbClr val="396AB3"/>
              </a:solidFill>
              <a:effectLst>
                <a:reflection blurRad="63500" stA="21000" endPos="47000" dir="5400000" sy="-100000" algn="bl" rotWithShape="0"/>
              </a:effectLst>
              <a:latin typeface="Century Gothic" panose="020B0502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9512" y="2365018"/>
            <a:ext cx="655272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300"/>
              </a:spcBef>
              <a:buBlip>
                <a:blip r:embed="rId9"/>
              </a:buBlip>
            </a:pPr>
            <a:r>
              <a:rPr lang="el-GR" b="1" dirty="0" smtClean="0">
                <a:solidFill>
                  <a:srgbClr val="28487C"/>
                </a:solidFill>
              </a:rPr>
              <a:t>Δημιουργία απασχόλησης για την κτιριακή ανακαίνιση των καταλυμάτων.</a:t>
            </a:r>
          </a:p>
          <a:p>
            <a:pPr marL="285750" indent="-285750">
              <a:spcBef>
                <a:spcPts val="300"/>
              </a:spcBef>
              <a:buBlip>
                <a:blip r:embed="rId9"/>
              </a:buBlip>
            </a:pPr>
            <a:r>
              <a:rPr lang="el-GR" b="1" dirty="0" smtClean="0">
                <a:solidFill>
                  <a:srgbClr val="28487C"/>
                </a:solidFill>
              </a:rPr>
              <a:t>Εξωστρέφεια – Εισαγωγή χρήματος στη χώρα.</a:t>
            </a:r>
          </a:p>
          <a:p>
            <a:pPr marL="285750" indent="-285750">
              <a:spcBef>
                <a:spcPts val="300"/>
              </a:spcBef>
              <a:buBlip>
                <a:blip r:embed="rId9"/>
              </a:buBlip>
            </a:pPr>
            <a:r>
              <a:rPr lang="el-GR" b="1" dirty="0" smtClean="0">
                <a:solidFill>
                  <a:srgbClr val="28487C"/>
                </a:solidFill>
              </a:rPr>
              <a:t>Προσέλκυση επισκεπτών που δεν επιλέγουν διαμονή σε ξενοδοχείο.</a:t>
            </a:r>
          </a:p>
          <a:p>
            <a:pPr marL="285750" indent="-285750">
              <a:spcBef>
                <a:spcPts val="300"/>
              </a:spcBef>
              <a:buBlip>
                <a:blip r:embed="rId9"/>
              </a:buBlip>
            </a:pPr>
            <a:r>
              <a:rPr lang="el-GR" b="1" dirty="0" smtClean="0">
                <a:solidFill>
                  <a:srgbClr val="28487C"/>
                </a:solidFill>
              </a:rPr>
              <a:t>Δημιουργία εσόδων που διαχέονται σε ευρύ κοινωνικό φάσμα.</a:t>
            </a:r>
          </a:p>
          <a:p>
            <a:pPr marL="285750" indent="-285750">
              <a:spcBef>
                <a:spcPts val="300"/>
              </a:spcBef>
              <a:buBlip>
                <a:blip r:embed="rId9"/>
              </a:buBlip>
            </a:pPr>
            <a:r>
              <a:rPr lang="el-GR" b="1" dirty="0" smtClean="0">
                <a:solidFill>
                  <a:srgbClr val="28487C"/>
                </a:solidFill>
              </a:rPr>
              <a:t>Σημαντική συνεισφορά στα κρατικά φορολογικά έσοδα.</a:t>
            </a:r>
            <a:endParaRPr lang="en-GB" b="1" dirty="0">
              <a:solidFill>
                <a:srgbClr val="2848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94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ÎÏÎ¿ÏÎ­Î»ÎµÏÎ¼Î± ÎµÎ¹ÎºÏÎ½Î±Ï Î³Î¹Î± oversupply hous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827" y="1203598"/>
            <a:ext cx="3328901" cy="244436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ÎÏÎ¿ÏÎ­Î»ÎµÏÎ¼Î± ÎµÎ¹ÎºÏÎ½Î±Ï Î³Î¹Î± oversupply housing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400" y="1202400"/>
            <a:ext cx="3328901" cy="244436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ÎÏÎ¿ÏÎ­Î»ÎµÏÎ¼Î± ÎµÎ¹ÎºÏÎ½Î±Ï Î³Î¹Î± dislik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41"/>
          <a:stretch/>
        </p:blipFill>
        <p:spPr bwMode="auto">
          <a:xfrm>
            <a:off x="6304925" y="2293226"/>
            <a:ext cx="2664296" cy="246336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0" y="1941316"/>
            <a:ext cx="6757060" cy="6848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el-GR" dirty="0" smtClean="0">
                <a:ln w="15875">
                  <a:solidFill>
                    <a:srgbClr val="28487C"/>
                  </a:solidFill>
                </a:ln>
                <a:solidFill>
                  <a:srgbClr val="396AB3"/>
                </a:solidFill>
                <a:effectLst>
                  <a:reflection blurRad="63500" stA="21000" endPos="47000" dir="5400000" sy="-100000" algn="bl" rotWithShape="0"/>
                </a:effectLst>
                <a:latin typeface="Century Gothic" panose="020B0502020202020204" pitchFamily="34" charset="0"/>
              </a:rPr>
              <a:t>Ενδεχόμενα προβλήματα στους επενδυτές:</a:t>
            </a:r>
            <a:endParaRPr lang="en-GB" dirty="0">
              <a:ln w="15875">
                <a:solidFill>
                  <a:srgbClr val="28487C"/>
                </a:solidFill>
              </a:ln>
              <a:solidFill>
                <a:srgbClr val="396AB3"/>
              </a:solidFill>
              <a:effectLst>
                <a:reflection blurRad="63500" stA="21000" endPos="47000" dir="5400000" sy="-100000" algn="bl" rotWithShape="0"/>
              </a:effectLst>
              <a:latin typeface="Century Gothic" panose="020B0502020202020204" pitchFamily="34" charset="0"/>
            </a:endParaRPr>
          </a:p>
          <a:p>
            <a:pPr algn="ctr">
              <a:spcBef>
                <a:spcPts val="300"/>
              </a:spcBef>
            </a:pPr>
            <a:endParaRPr lang="en-GB" dirty="0">
              <a:ln w="15875">
                <a:solidFill>
                  <a:srgbClr val="28487C"/>
                </a:solidFill>
              </a:ln>
              <a:solidFill>
                <a:srgbClr val="396AB3"/>
              </a:solidFill>
              <a:effectLst>
                <a:reflection blurRad="63500" stA="21000" endPos="47000" dir="5400000" sy="-100000" algn="bl" rotWithShape="0"/>
              </a:effectLst>
              <a:latin typeface="Century Gothic" panose="020B0502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9512" y="2451536"/>
            <a:ext cx="6624737" cy="2146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300"/>
              </a:spcBef>
              <a:buBlip>
                <a:blip r:embed="rId6"/>
              </a:buBlip>
            </a:pPr>
            <a:r>
              <a:rPr lang="el-GR" b="1" dirty="0" smtClean="0">
                <a:solidFill>
                  <a:srgbClr val="28487C"/>
                </a:solidFill>
              </a:rPr>
              <a:t>Υπερπροσφορά που συνεπάγεται στην πτώση των τιμών διανυκτέρευσης.</a:t>
            </a:r>
          </a:p>
          <a:p>
            <a:pPr marL="285750" indent="-285750">
              <a:spcBef>
                <a:spcPts val="300"/>
              </a:spcBef>
              <a:buBlip>
                <a:blip r:embed="rId6"/>
              </a:buBlip>
            </a:pPr>
            <a:r>
              <a:rPr lang="el-GR" b="1" dirty="0" smtClean="0">
                <a:solidFill>
                  <a:srgbClr val="28487C"/>
                </a:solidFill>
              </a:rPr>
              <a:t>Μείωση ζήτησης λόγω αποσταθεροποίησης του τουριστικού περιβάλλοντος.</a:t>
            </a:r>
          </a:p>
          <a:p>
            <a:pPr marL="285750" indent="-285750">
              <a:spcBef>
                <a:spcPts val="300"/>
              </a:spcBef>
              <a:buBlip>
                <a:blip r:embed="rId6"/>
              </a:buBlip>
            </a:pPr>
            <a:r>
              <a:rPr lang="el-GR" b="1" dirty="0" smtClean="0">
                <a:solidFill>
                  <a:srgbClr val="28487C"/>
                </a:solidFill>
              </a:rPr>
              <a:t>Ακαταλληλότητα καταλυμάτων λόγω θέσης.</a:t>
            </a:r>
          </a:p>
          <a:p>
            <a:pPr marL="285750" indent="-285750">
              <a:spcBef>
                <a:spcPts val="300"/>
              </a:spcBef>
              <a:buBlip>
                <a:blip r:embed="rId6"/>
              </a:buBlip>
            </a:pPr>
            <a:r>
              <a:rPr lang="el-GR" b="1" dirty="0" smtClean="0">
                <a:solidFill>
                  <a:srgbClr val="28487C"/>
                </a:solidFill>
              </a:rPr>
              <a:t>Ανεπάρκεια και αναποτελεσματικότητα στη διαχείριση των καταλυμάτων. </a:t>
            </a:r>
            <a:endParaRPr lang="en-GB" b="1" dirty="0">
              <a:solidFill>
                <a:srgbClr val="2848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79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ÎÏÎ¿ÏÎ­Î»ÎµÏÎ¼Î± ÎµÎ¹ÎºÏÎ½Î±Ï Î³Î¹Î± unbearable noi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929369"/>
            <a:ext cx="3481467" cy="256468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ÎÏÎ¿ÏÎ­Î»ÎµÏÎ¼Î± ÎµÎ¹ÎºÏÎ½Î±Ï Î³Î¹Î± unbearable noise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00" y="928800"/>
            <a:ext cx="3481467" cy="256468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ÎÏÎ¿ÏÎ­Î»ÎµÏÎ¼Î± ÎµÎ¹ÎºÏÎ½Î±Ï Î³Î¹Î± ÏÎ³ÏÎ±ÏÎ¹Î± Î´Î¹Î±Î¼ÎµÏÎ¹ÏÎ¼Î±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139187"/>
            <a:ext cx="3340047" cy="221930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0" y="1869308"/>
            <a:ext cx="6723988" cy="6848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el-GR" dirty="0" smtClean="0">
                <a:ln w="15875">
                  <a:solidFill>
                    <a:srgbClr val="28487C"/>
                  </a:solidFill>
                </a:ln>
                <a:solidFill>
                  <a:srgbClr val="396AB3"/>
                </a:solidFill>
                <a:effectLst>
                  <a:reflection blurRad="63500" stA="21000" endPos="47000" dir="5400000" sy="-100000" algn="bl" rotWithShape="0"/>
                </a:effectLst>
                <a:latin typeface="Century Gothic" panose="020B0502020202020204" pitchFamily="34" charset="0"/>
              </a:rPr>
              <a:t>Ενδεχόμενα προβλήματα σε τρίτους:</a:t>
            </a:r>
            <a:endParaRPr lang="en-GB" dirty="0">
              <a:ln w="15875">
                <a:solidFill>
                  <a:srgbClr val="28487C"/>
                </a:solidFill>
              </a:ln>
              <a:solidFill>
                <a:srgbClr val="396AB3"/>
              </a:solidFill>
              <a:effectLst>
                <a:reflection blurRad="63500" stA="21000" endPos="47000" dir="5400000" sy="-100000" algn="bl" rotWithShape="0"/>
              </a:effectLst>
              <a:latin typeface="Century Gothic" panose="020B0502020202020204" pitchFamily="34" charset="0"/>
            </a:endParaRPr>
          </a:p>
          <a:p>
            <a:pPr algn="ctr">
              <a:spcBef>
                <a:spcPts val="300"/>
              </a:spcBef>
            </a:pPr>
            <a:endParaRPr lang="en-GB" dirty="0">
              <a:ln w="15875">
                <a:solidFill>
                  <a:srgbClr val="28487C"/>
                </a:solidFill>
              </a:ln>
              <a:solidFill>
                <a:srgbClr val="396AB3"/>
              </a:solidFill>
              <a:effectLst>
                <a:reflection blurRad="63500" stA="21000" endPos="47000" dir="5400000" sy="-100000" algn="bl" rotWithShape="0"/>
              </a:effectLst>
              <a:latin typeface="Century Gothic" panose="020B0502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9513" y="2499742"/>
            <a:ext cx="5904656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300"/>
              </a:spcBef>
              <a:buBlip>
                <a:blip r:embed="rId6"/>
              </a:buBlip>
            </a:pPr>
            <a:r>
              <a:rPr lang="el-GR" b="1" dirty="0" smtClean="0">
                <a:solidFill>
                  <a:srgbClr val="28487C"/>
                </a:solidFill>
              </a:rPr>
              <a:t>Ενόχληση σε λοιπούς ενοίκους πολυκατοικιών ή συγκροτημάτων κατοικιών.</a:t>
            </a:r>
          </a:p>
          <a:p>
            <a:pPr marL="285750" indent="-285750">
              <a:spcBef>
                <a:spcPts val="300"/>
              </a:spcBef>
              <a:buBlip>
                <a:blip r:embed="rId6"/>
              </a:buBlip>
            </a:pPr>
            <a:r>
              <a:rPr lang="el-GR" b="1" dirty="0" smtClean="0">
                <a:solidFill>
                  <a:srgbClr val="28487C"/>
                </a:solidFill>
              </a:rPr>
              <a:t>Πρόσκαιρη μείωση προσφοράς κατοικιών για μακροχρόνια μίσθωση, ιδίως περιοχές υψηλού τουριστικού ενδιαφέροντος.</a:t>
            </a:r>
          </a:p>
          <a:p>
            <a:pPr marL="285750" indent="-285750">
              <a:spcBef>
                <a:spcPts val="300"/>
              </a:spcBef>
              <a:buBlip>
                <a:blip r:embed="rId6"/>
              </a:buBlip>
            </a:pPr>
            <a:r>
              <a:rPr lang="el-GR" b="1" dirty="0" smtClean="0">
                <a:solidFill>
                  <a:srgbClr val="28487C"/>
                </a:solidFill>
              </a:rPr>
              <a:t>Υποβάθμιση του τουριστικού προϊόντος λόγω κακής ποιότητας των προσφερόμενων καταλυμάτων.</a:t>
            </a:r>
            <a:endParaRPr lang="en-GB" b="1" dirty="0">
              <a:solidFill>
                <a:srgbClr val="2848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51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79512" y="2715766"/>
            <a:ext cx="6624736" cy="186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300"/>
              </a:spcBef>
              <a:buBlip>
                <a:blip r:embed="rId2"/>
              </a:buBlip>
            </a:pPr>
            <a:r>
              <a:rPr lang="el-GR" b="1" dirty="0" smtClean="0">
                <a:solidFill>
                  <a:srgbClr val="28487C"/>
                </a:solidFill>
              </a:rPr>
              <a:t>Καθιέρωση αναλογικού, επίπεδου φορολογικού συντελεστή (</a:t>
            </a:r>
            <a:r>
              <a:rPr lang="en-GB" b="1" dirty="0" smtClean="0">
                <a:solidFill>
                  <a:srgbClr val="28487C"/>
                </a:solidFill>
              </a:rPr>
              <a:t>Flat Rate) </a:t>
            </a:r>
            <a:r>
              <a:rPr lang="el-GR" b="1" dirty="0" smtClean="0">
                <a:solidFill>
                  <a:srgbClr val="28487C"/>
                </a:solidFill>
              </a:rPr>
              <a:t>ποσοστού 15%.</a:t>
            </a:r>
          </a:p>
          <a:p>
            <a:pPr marL="285750" indent="-285750">
              <a:spcBef>
                <a:spcPts val="300"/>
              </a:spcBef>
              <a:buBlip>
                <a:blip r:embed="rId2"/>
              </a:buBlip>
            </a:pPr>
            <a:r>
              <a:rPr lang="el-GR" b="1" dirty="0" smtClean="0">
                <a:solidFill>
                  <a:srgbClr val="28487C"/>
                </a:solidFill>
              </a:rPr>
              <a:t>Έκπτωση δαπανών για ΔΕΚΟ, κοινόχρηστα, συντήρηση κλπ.</a:t>
            </a:r>
          </a:p>
          <a:p>
            <a:pPr marL="285750" indent="-285750">
              <a:spcBef>
                <a:spcPts val="300"/>
              </a:spcBef>
              <a:buBlip>
                <a:blip r:embed="rId2"/>
              </a:buBlip>
            </a:pPr>
            <a:r>
              <a:rPr lang="el-GR" b="1" dirty="0" smtClean="0">
                <a:solidFill>
                  <a:srgbClr val="28487C"/>
                </a:solidFill>
              </a:rPr>
              <a:t>Υποχρεωτική ασφάλιση των καταλυμάτων, συμπεριλαμβανομένης της αστικής ευθύνης.</a:t>
            </a:r>
          </a:p>
          <a:p>
            <a:pPr marL="285750" indent="-285750">
              <a:spcBef>
                <a:spcPts val="300"/>
              </a:spcBef>
              <a:buBlip>
                <a:blip r:embed="rId2"/>
              </a:buBlip>
            </a:pPr>
            <a:r>
              <a:rPr lang="el-GR" b="1" dirty="0" smtClean="0">
                <a:solidFill>
                  <a:srgbClr val="28487C"/>
                </a:solidFill>
              </a:rPr>
              <a:t>Μη ενεργοποίηση των προβλεπόμενων περιορισμών.</a:t>
            </a:r>
            <a:endParaRPr lang="en-GB" b="1" dirty="0">
              <a:solidFill>
                <a:srgbClr val="28487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53" y="2139702"/>
            <a:ext cx="6579972" cy="6848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el-GR" dirty="0" smtClean="0">
                <a:ln w="15875">
                  <a:solidFill>
                    <a:srgbClr val="28487C"/>
                  </a:solidFill>
                </a:ln>
                <a:solidFill>
                  <a:srgbClr val="396AB3"/>
                </a:solidFill>
                <a:effectLst>
                  <a:reflection blurRad="63500" stA="21000" endPos="47000" dir="5400000" sy="-100000" algn="bl" rotWithShape="0"/>
                </a:effectLst>
                <a:latin typeface="Century Gothic" panose="020B0502020202020204" pitchFamily="34" charset="0"/>
              </a:rPr>
              <a:t>Προτάσεις για τη βελτίωση </a:t>
            </a:r>
            <a:r>
              <a:rPr lang="el-GR" dirty="0">
                <a:ln w="15875">
                  <a:solidFill>
                    <a:srgbClr val="28487C"/>
                  </a:solidFill>
                </a:ln>
                <a:solidFill>
                  <a:srgbClr val="396AB3"/>
                </a:solidFill>
                <a:effectLst>
                  <a:reflection blurRad="63500" stA="21000" endPos="47000" dir="5400000" sy="-100000" algn="bl" rotWithShape="0"/>
                </a:effectLst>
                <a:latin typeface="Century Gothic" panose="020B0502020202020204" pitchFamily="34" charset="0"/>
              </a:rPr>
              <a:t>της ισχύουσας νομοθεσίας:</a:t>
            </a:r>
            <a:endParaRPr lang="en-GB" dirty="0">
              <a:ln w="15875">
                <a:solidFill>
                  <a:srgbClr val="28487C"/>
                </a:solidFill>
              </a:ln>
              <a:solidFill>
                <a:srgbClr val="396AB3"/>
              </a:solidFill>
              <a:effectLst>
                <a:reflection blurRad="63500" stA="21000" endPos="47000" dir="5400000" sy="-100000" algn="bl" rotWithShape="0"/>
              </a:effectLst>
              <a:latin typeface="Century Gothic" panose="020B0502020202020204" pitchFamily="34" charset="0"/>
            </a:endParaRPr>
          </a:p>
          <a:p>
            <a:pPr algn="ctr">
              <a:spcBef>
                <a:spcPts val="300"/>
              </a:spcBef>
            </a:pPr>
            <a:endParaRPr lang="en-GB" dirty="0">
              <a:ln w="15875">
                <a:solidFill>
                  <a:srgbClr val="28487C"/>
                </a:solidFill>
              </a:ln>
              <a:solidFill>
                <a:srgbClr val="396AB3"/>
              </a:solidFill>
              <a:effectLst>
                <a:reflection blurRad="63500" stA="21000" endPos="47000" dir="5400000" sy="-100000" algn="bl" rotWithShape="0"/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73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408" y="0"/>
            <a:ext cx="9141592" cy="5140387"/>
            <a:chOff x="-5369" y="5380062"/>
            <a:chExt cx="9141592" cy="5140387"/>
          </a:xfrm>
        </p:grpSpPr>
        <p:sp>
          <p:nvSpPr>
            <p:cNvPr id="2" name="Rectangle 1"/>
            <p:cNvSpPr/>
            <p:nvPr/>
          </p:nvSpPr>
          <p:spPr>
            <a:xfrm>
              <a:off x="-5369" y="5380062"/>
              <a:ext cx="9141592" cy="51403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2" descr="ÎÏÎ¿ÏÎ­Î»ÎµÏÎ¼Î± ÎµÎ¹ÎºÏÎ½Î±Ï Î³Î¹Î± monastiraki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369" y="5380062"/>
              <a:ext cx="9141592" cy="5140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3444" y="2643758"/>
            <a:ext cx="9144000" cy="615553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solidFill>
              <a:srgbClr val="28487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3400" dirty="0" smtClean="0">
                <a:ln w="15875">
                  <a:solidFill>
                    <a:srgbClr val="28487C"/>
                  </a:solidFill>
                </a:ln>
                <a:solidFill>
                  <a:srgbClr val="396AB3"/>
                </a:solidFill>
                <a:effectLst>
                  <a:reflection blurRad="63500" stA="21000" endPos="47000" dir="5400000" sy="-100000" algn="bl" rotWithShape="0"/>
                </a:effectLst>
                <a:latin typeface="Century Gothic" panose="020B0502020202020204" pitchFamily="34" charset="0"/>
              </a:rPr>
              <a:t>Σας ευχαριστούμε για την παρακολούθηση</a:t>
            </a:r>
            <a:endParaRPr lang="en-GB" sz="3400" dirty="0">
              <a:ln w="15875">
                <a:solidFill>
                  <a:srgbClr val="28487C"/>
                </a:solidFill>
              </a:ln>
              <a:solidFill>
                <a:srgbClr val="396AB3"/>
              </a:solidFill>
              <a:effectLst>
                <a:reflection blurRad="63500" stA="21000" endPos="47000" dir="5400000" sy="-100000" algn="bl" rotWithShape="0"/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58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343</Words>
  <Application>Microsoft Office PowerPoint</Application>
  <PresentationFormat>On-screen Show (16:9)</PresentationFormat>
  <Paragraphs>54</Paragraphs>
  <Slides>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CorelDRAW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46</cp:revision>
  <dcterms:created xsi:type="dcterms:W3CDTF">2019-01-20T18:04:01Z</dcterms:created>
  <dcterms:modified xsi:type="dcterms:W3CDTF">2019-01-25T10:57:06Z</dcterms:modified>
</cp:coreProperties>
</file>